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Poppins Medium"/>
      <p:regular r:id="rId18"/>
      <p:bold r:id="rId19"/>
      <p:italic r:id="rId20"/>
      <p:boldItalic r:id="rId21"/>
    </p:embeddedFont>
    <p:embeddedFont>
      <p:font typeface="Nunito Sans SemiBold"/>
      <p:regular r:id="rId22"/>
      <p:bold r:id="rId23"/>
      <p:italic r:id="rId24"/>
      <p:boldItalic r:id="rId25"/>
    </p:embeddedFont>
    <p:embeddedFont>
      <p:font typeface="Poppins SemiBold"/>
      <p:regular r:id="rId26"/>
      <p:bold r:id="rId27"/>
      <p:italic r:id="rId28"/>
      <p:boldItalic r:id="rId29"/>
    </p:embeddedFont>
    <p:embeddedFont>
      <p:font typeface="Poppins ExtraBold"/>
      <p:bold r:id="rId30"/>
      <p:boldItalic r:id="rId31"/>
    </p:embeddedFont>
    <p:embeddedFont>
      <p:font typeface="Nuni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italic.fntdata"/><Relationship Id="rId22" Type="http://schemas.openxmlformats.org/officeDocument/2006/relationships/font" Target="fonts/NunitoSansSemiBold-regular.fntdata"/><Relationship Id="rId21" Type="http://schemas.openxmlformats.org/officeDocument/2006/relationships/font" Target="fonts/PoppinsMedium-boldItalic.fntdata"/><Relationship Id="rId24" Type="http://schemas.openxmlformats.org/officeDocument/2006/relationships/font" Target="fonts/NunitoSansSemiBold-italic.fntdata"/><Relationship Id="rId23" Type="http://schemas.openxmlformats.org/officeDocument/2006/relationships/font" Target="fonts/Nunito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regular.fntdata"/><Relationship Id="rId25" Type="http://schemas.openxmlformats.org/officeDocument/2006/relationships/font" Target="fonts/NunitoSansSemiBold-boldItalic.fntdata"/><Relationship Id="rId28" Type="http://schemas.openxmlformats.org/officeDocument/2006/relationships/font" Target="fonts/PoppinsSemiBold-italic.fntdata"/><Relationship Id="rId27" Type="http://schemas.openxmlformats.org/officeDocument/2006/relationships/font" Target="fonts/Poppi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ExtraBold-boldItalic.fntdata"/><Relationship Id="rId30" Type="http://schemas.openxmlformats.org/officeDocument/2006/relationships/font" Target="fonts/PoppinsExtraBold-bold.fntdata"/><Relationship Id="rId11" Type="http://schemas.openxmlformats.org/officeDocument/2006/relationships/slide" Target="slides/slide6.xml"/><Relationship Id="rId33" Type="http://schemas.openxmlformats.org/officeDocument/2006/relationships/font" Target="fonts/NunitoSans-bold.fntdata"/><Relationship Id="rId10" Type="http://schemas.openxmlformats.org/officeDocument/2006/relationships/slide" Target="slides/slide5.xml"/><Relationship Id="rId32" Type="http://schemas.openxmlformats.org/officeDocument/2006/relationships/font" Target="fonts/NunitoSans-regular.fntdata"/><Relationship Id="rId13" Type="http://schemas.openxmlformats.org/officeDocument/2006/relationships/slide" Target="slides/slide8.xml"/><Relationship Id="rId35" Type="http://schemas.openxmlformats.org/officeDocument/2006/relationships/font" Target="fonts/Nuni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Sans-italic.fntdata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PoppinsMedium-bold.fntdata"/><Relationship Id="rId18" Type="http://schemas.openxmlformats.org/officeDocument/2006/relationships/font" Target="fonts/Poppi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1" t="53790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2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0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0" name="Google Shape;100;p11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1" name="Google Shape;101;p1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2" name="Google Shape;102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3" name="Google Shape;103;p11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7" name="Google Shape;107;p11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08" name="Google Shape;108;p11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0" name="Google Shape;110;p11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4" name="Google Shape;114;p11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5" name="Google Shape;115;p11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2" name="Google Shape;122;p1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2">
            <a:alphaModFix/>
          </a:blip>
          <a:srcRect b="4751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0" name="Google Shape;140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1" name="Google Shape;141;p1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2" name="Google Shape;152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4" name="Google Shape;154;p1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5" name="Google Shape;155;p1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1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9419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6" name="Google Shape;166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7" name="Google Shape;167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8" name="Google Shape;168;p1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0" name="Google Shape;170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Month </a:t>
            </a:r>
            <a:r>
              <a:rPr lang="en-US" sz="600"/>
              <a:t>🞹</a:t>
            </a:r>
            <a:r>
              <a:rPr lang="en-US"/>
              <a:t> Year </a:t>
            </a:r>
            <a:r>
              <a:rPr lang="en-US" sz="600"/>
              <a:t>🞹</a:t>
            </a: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0" name="Google Shape;180;p1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" name="Google Shape;182;p1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9" name="Google Shape;189;p1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90" name="Google Shape;190;p1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" name="Google Shape;191;p1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3" name="Google Shape;193;p1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01" name="Google Shape;201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2" name="Google Shape;202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1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 rotWithShape="1">
          <a:blip r:embed="rId2">
            <a:alphaModFix/>
          </a:blip>
          <a:srcRect b="0" l="533" r="13406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07" name="Google Shape;207;p1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08" name="Google Shape;208;p1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09" name="Google Shape;209;p1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4" name="Google Shape;214;p1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6" name="Google Shape;216;p1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0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0" name="Google Shape;220;p2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1" name="Google Shape;221;p2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2" name="Google Shape;222;p2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3" name="Google Shape;223;p2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4" name="Google Shape;224;p2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5" name="Google Shape;225;p2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6" name="Google Shape;226;p2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7" name="Google Shape;227;p2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8" name="Google Shape;228;p2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29" name="Google Shape;229;p2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30" name="Google Shape;230;p2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31" name="Google Shape;231;p2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32" name="Google Shape;232;p2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33" name="Google Shape;2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2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44" name="Google Shape;244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5" name="Google Shape;245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" name="Google Shape;22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1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9" name="Google Shape;249;p2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1" name="Google Shape;251;p2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53" name="Google Shape;253;p2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4" name="Google Shape;254;p2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7" name="Google Shape;257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8" name="Google Shape;258;p2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2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63" name="Google Shape;263;p2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64" name="Google Shape;264;p2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8" name="Google Shape;268;p2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9" name="Google Shape;269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0" name="Google Shape;270;p2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4" name="Google Shape;274;p2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5" name="Google Shape;275;p2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2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8" name="Google Shape;278;p2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0" name="Google Shape;280;p2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1" name="Google Shape;291;p2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3" name="Google Shape;293;p2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96" name="Google Shape;296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98" name="Google Shape;298;p2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99" name="Google Shape;299;p2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0" name="Google Shape;300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1" name="Google Shape;301;p2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5" name="Google Shape;305;p24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4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8" name="Google Shape;308;p24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0" name="Google Shape;310;p24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1" name="Google Shape;311;p24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2" name="Google Shape;312;p24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5" name="Google Shape;315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6" name="Google Shape;316;p24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2">
            <a:alphaModFix/>
          </a:blip>
          <a:srcRect b="46245" l="7337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1" name="Google Shape;321;p25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2" name="Google Shape;322;p25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3" name="Google Shape;323;p25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24" name="Google Shape;324;p25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25" name="Google Shape;325;p25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26" name="Google Shape;326;p25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/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48" name="Google Shape;48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" name="Google Shape;49;p6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60" name="Google Shape;60;p8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5" name="Google Shape;65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535" r="33360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700" u="none" cap="none" strike="noStrike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2" name="Google Shape;72;p10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" name="Google Shape;73;p10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5" name="Google Shape;75;p10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0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5" name="Google Shape;85;p10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6" name="Google Shape;86;p10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7" name="Google Shape;87;p10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0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9" name="Google Shape;89;p10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b="0" i="0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121973"/>
            <a:ext cx="6683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rPr b="0" i="1" lang="en-US" sz="3200">
                <a:solidFill>
                  <a:srgbClr val="EC4899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Phishing Website Detection System</a:t>
            </a:r>
            <a:r>
              <a:rPr b="0" i="1" lang="en-US" sz="3200"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b="0" i="1" sz="3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427" name="Google Shape;427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3092622" y="2861535"/>
            <a:ext cx="305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Laiba Saleem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3044997" y="3338535"/>
            <a:ext cx="30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BITF22M043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6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36" name="Google Shape;436;p46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39" name="Google Shape;439;p46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</a:pPr>
            <a:r>
              <a:rPr lang="en-US" sz="2400"/>
              <a:t>90% of data breaches start with phishing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</a:pPr>
            <a:r>
              <a:rPr lang="en-US" sz="2400"/>
              <a:t>Users can't identify malicious URLs instantly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40" name="Google Shape;440;p46"/>
          <p:cNvSpPr txBox="1"/>
          <p:nvPr>
            <p:ph type="title"/>
          </p:nvPr>
        </p:nvSpPr>
        <p:spPr>
          <a:xfrm>
            <a:off x="61800" y="2377528"/>
            <a:ext cx="429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Problem Statement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AI-powered phishing detection</a:t>
            </a:r>
            <a:br>
              <a:rPr b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Chrome extension 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3657100" y="568200"/>
            <a:ext cx="2332200" cy="681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💡 Proposed Solution</a:t>
            </a:r>
            <a:endParaRPr b="0"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47" name="Google Shape;4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975" y="1895475"/>
            <a:ext cx="4336425" cy="29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48"/>
          <p:cNvCxnSpPr/>
          <p:nvPr/>
        </p:nvCxnSpPr>
        <p:spPr>
          <a:xfrm>
            <a:off x="322975" y="20122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53" name="Google Shape;453;p48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Tools &amp; Technologies</a:t>
            </a:r>
            <a:endParaRPr/>
          </a:p>
        </p:txBody>
      </p:sp>
      <p:sp>
        <p:nvSpPr>
          <p:cNvPr id="454" name="Google Shape;454;p48"/>
          <p:cNvSpPr txBox="1"/>
          <p:nvPr>
            <p:ph idx="2" type="title"/>
          </p:nvPr>
        </p:nvSpPr>
        <p:spPr>
          <a:xfrm>
            <a:off x="2040700" y="2971669"/>
            <a:ext cx="2758200" cy="269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rgbClr val="CCCCCC"/>
                </a:solidFill>
                <a:highlight>
                  <a:srgbClr val="181818"/>
                </a:highlight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/>
          </a:p>
        </p:txBody>
      </p:sp>
      <p:sp>
        <p:nvSpPr>
          <p:cNvPr id="455" name="Google Shape;455;p48"/>
          <p:cNvSpPr txBox="1"/>
          <p:nvPr>
            <p:ph idx="4" type="title"/>
          </p:nvPr>
        </p:nvSpPr>
        <p:spPr>
          <a:xfrm>
            <a:off x="6589325" y="3591225"/>
            <a:ext cx="162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rgbClr val="CCCCCC"/>
                </a:solidFill>
                <a:highlight>
                  <a:srgbClr val="181818"/>
                </a:highlight>
                <a:latin typeface="Arial"/>
                <a:ea typeface="Arial"/>
                <a:cs typeface="Arial"/>
                <a:sym typeface="Arial"/>
              </a:rPr>
              <a:t> Chrome extension</a:t>
            </a:r>
            <a:endParaRPr/>
          </a:p>
        </p:txBody>
      </p:sp>
      <p:sp>
        <p:nvSpPr>
          <p:cNvPr id="456" name="Google Shape;456;p48"/>
          <p:cNvSpPr txBox="1"/>
          <p:nvPr>
            <p:ph idx="5" type="title"/>
          </p:nvPr>
        </p:nvSpPr>
        <p:spPr>
          <a:xfrm>
            <a:off x="228600" y="2642422"/>
            <a:ext cx="1622700" cy="446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rgbClr val="CCCCCC"/>
                </a:solidFill>
                <a:highlight>
                  <a:srgbClr val="181818"/>
                </a:highlight>
                <a:latin typeface="Arial"/>
                <a:ea typeface="Arial"/>
                <a:cs typeface="Arial"/>
                <a:sym typeface="Arial"/>
              </a:rPr>
              <a:t>549,405 URLs (392K good, 156K phishing)</a:t>
            </a:r>
            <a:endParaRPr/>
          </a:p>
        </p:txBody>
      </p:sp>
      <p:sp>
        <p:nvSpPr>
          <p:cNvPr id="457" name="Google Shape;457;p48"/>
          <p:cNvSpPr txBox="1"/>
          <p:nvPr>
            <p:ph idx="8" type="title"/>
          </p:nvPr>
        </p:nvSpPr>
        <p:spPr>
          <a:xfrm>
            <a:off x="2837450" y="1712000"/>
            <a:ext cx="76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Tech</a:t>
            </a:r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228600" y="2149597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DataSet</a:t>
            </a:r>
            <a:endParaRPr b="0" i="0" sz="700" u="none" cap="none" strike="noStrike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60" name="Google Shape;460;p48"/>
          <p:cNvCxnSpPr/>
          <p:nvPr/>
        </p:nvCxnSpPr>
        <p:spPr>
          <a:xfrm>
            <a:off x="352914" y="2361799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1" name="Google Shape;461;p48"/>
          <p:cNvSpPr/>
          <p:nvPr/>
        </p:nvSpPr>
        <p:spPr>
          <a:xfrm>
            <a:off x="2040700" y="2460120"/>
            <a:ext cx="3275700" cy="257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ML Model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63" name="Google Shape;463;p48"/>
          <p:cNvCxnSpPr/>
          <p:nvPr/>
        </p:nvCxnSpPr>
        <p:spPr>
          <a:xfrm>
            <a:off x="2165014" y="2670914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48"/>
          <p:cNvSpPr/>
          <p:nvPr/>
        </p:nvSpPr>
        <p:spPr>
          <a:xfrm>
            <a:off x="4905100" y="2788572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Stack</a:t>
            </a:r>
            <a:endParaRPr b="0" i="0" sz="700" u="none" cap="none" strike="noStrike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4905100" y="3259050"/>
            <a:ext cx="1622700" cy="53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CCCCCC"/>
                </a:solidFill>
                <a:highlight>
                  <a:srgbClr val="181818"/>
                </a:highlight>
                <a:latin typeface="Arial"/>
                <a:ea typeface="Arial"/>
                <a:cs typeface="Arial"/>
                <a:sym typeface="Arial"/>
              </a:rPr>
              <a:t>Python, Flask, scikit-learn, NLTK</a:t>
            </a:r>
            <a:endParaRPr b="0" i="0" sz="7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6" name="Google Shape;466;p48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67" name="Google Shape;467;p48"/>
          <p:cNvCxnSpPr/>
          <p:nvPr/>
        </p:nvCxnSpPr>
        <p:spPr>
          <a:xfrm>
            <a:off x="5029414" y="2994442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48"/>
          <p:cNvSpPr/>
          <p:nvPr/>
        </p:nvSpPr>
        <p:spPr>
          <a:xfrm>
            <a:off x="6589325" y="3120750"/>
            <a:ext cx="2229000" cy="257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Interfaces</a:t>
            </a:r>
            <a:endParaRPr b="0" i="0" sz="700" u="none" cap="none" strike="noStrike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70" name="Google Shape;470;p48"/>
          <p:cNvCxnSpPr/>
          <p:nvPr/>
        </p:nvCxnSpPr>
        <p:spPr>
          <a:xfrm>
            <a:off x="6713639" y="3326617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48"/>
          <p:cNvSpPr/>
          <p:nvPr/>
        </p:nvSpPr>
        <p:spPr>
          <a:xfrm>
            <a:off x="2540949" y="1643576"/>
            <a:ext cx="977434" cy="412698"/>
          </a:xfrm>
          <a:custGeom>
            <a:rect b="b" l="l" r="r" t="t"/>
            <a:pathLst>
              <a:path extrusionOk="0" fill="none" h="10421" w="25291">
                <a:moveTo>
                  <a:pt x="13429" y="1"/>
                </a:moveTo>
                <a:cubicBezTo>
                  <a:pt x="12495" y="81"/>
                  <a:pt x="12323" y="69"/>
                  <a:pt x="11206" y="340"/>
                </a:cubicBezTo>
                <a:cubicBezTo>
                  <a:pt x="8387" y="1019"/>
                  <a:pt x="5615" y="1953"/>
                  <a:pt x="3109" y="3437"/>
                </a:cubicBezTo>
                <a:cubicBezTo>
                  <a:pt x="2087" y="4043"/>
                  <a:pt x="1068" y="4730"/>
                  <a:pt x="450" y="5779"/>
                </a:cubicBezTo>
                <a:cubicBezTo>
                  <a:pt x="0" y="6545"/>
                  <a:pt x="267" y="7335"/>
                  <a:pt x="840" y="7945"/>
                </a:cubicBezTo>
                <a:cubicBezTo>
                  <a:pt x="1240" y="8380"/>
                  <a:pt x="1953" y="8803"/>
                  <a:pt x="2476" y="9032"/>
                </a:cubicBezTo>
                <a:cubicBezTo>
                  <a:pt x="3788" y="9612"/>
                  <a:pt x="5245" y="9886"/>
                  <a:pt x="6663" y="10039"/>
                </a:cubicBezTo>
                <a:cubicBezTo>
                  <a:pt x="10161" y="10420"/>
                  <a:pt x="13841" y="10329"/>
                  <a:pt x="17300" y="9654"/>
                </a:cubicBezTo>
                <a:cubicBezTo>
                  <a:pt x="19589" y="9207"/>
                  <a:pt x="22091" y="8479"/>
                  <a:pt x="23887" y="6919"/>
                </a:cubicBezTo>
                <a:cubicBezTo>
                  <a:pt x="24391" y="6480"/>
                  <a:pt x="24802" y="6057"/>
                  <a:pt x="25005" y="5405"/>
                </a:cubicBezTo>
                <a:cubicBezTo>
                  <a:pt x="25291" y="4463"/>
                  <a:pt x="24860" y="3509"/>
                  <a:pt x="24150" y="2876"/>
                </a:cubicBezTo>
                <a:cubicBezTo>
                  <a:pt x="23582" y="2369"/>
                  <a:pt x="22693" y="2007"/>
                  <a:pt x="21980" y="1801"/>
                </a:cubicBezTo>
                <a:cubicBezTo>
                  <a:pt x="20424" y="1362"/>
                  <a:pt x="18746" y="1240"/>
                  <a:pt x="17140" y="1187"/>
                </a:cubicBezTo>
                <a:cubicBezTo>
                  <a:pt x="15817" y="1145"/>
                  <a:pt x="14795" y="1164"/>
                  <a:pt x="13475" y="1259"/>
                </a:cubicBezTo>
                <a:cubicBezTo>
                  <a:pt x="11709" y="1385"/>
                  <a:pt x="10023" y="1740"/>
                  <a:pt x="8280" y="2003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miter lim="3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472" name="Google Shape;472;p48"/>
          <p:cNvGrpSpPr/>
          <p:nvPr/>
        </p:nvGrpSpPr>
        <p:grpSpPr>
          <a:xfrm rot="730876">
            <a:off x="3320547" y="1260393"/>
            <a:ext cx="379180" cy="412749"/>
            <a:chOff x="6219512" y="1474206"/>
            <a:chExt cx="890968" cy="969576"/>
          </a:xfrm>
        </p:grpSpPr>
        <p:sp>
          <p:nvSpPr>
            <p:cNvPr id="473" name="Google Shape;473;p48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8"/>
          <p:cNvSpPr/>
          <p:nvPr/>
        </p:nvSpPr>
        <p:spPr>
          <a:xfrm>
            <a:off x="3431825" y="1129500"/>
            <a:ext cx="1022700" cy="257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 used this</a:t>
            </a:r>
            <a:endParaRPr b="0" i="0" sz="700" u="none" cap="none" strike="noStrike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type="title"/>
          </p:nvPr>
        </p:nvSpPr>
        <p:spPr>
          <a:xfrm>
            <a:off x="228600" y="116587"/>
            <a:ext cx="570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US"/>
              <a:t>⚙️ Working Steps</a:t>
            </a:r>
            <a:endParaRPr/>
          </a:p>
        </p:txBody>
      </p:sp>
      <p:sp>
        <p:nvSpPr>
          <p:cNvPr id="482" name="Google Shape;482;p49"/>
          <p:cNvSpPr txBox="1"/>
          <p:nvPr>
            <p:ph idx="1" type="body"/>
          </p:nvPr>
        </p:nvSpPr>
        <p:spPr>
          <a:xfrm>
            <a:off x="184816" y="1368737"/>
            <a:ext cx="33516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sz="1400"/>
              <a:t>The system receives a URL and performs pre-filtering to identify safe protocols and internal addresses, then cleans and tokenizes it into components. These tokens are converted into </a:t>
            </a:r>
            <a:r>
              <a:rPr b="1" lang="en-US" sz="1500"/>
              <a:t>350,000+</a:t>
            </a:r>
            <a:r>
              <a:rPr lang="en-US" sz="1400"/>
              <a:t> dimensional feature vectors and analyzed by a trained </a:t>
            </a:r>
            <a:r>
              <a:rPr b="1" lang="en-US" sz="1400"/>
              <a:t>Logistic Regression model</a:t>
            </a:r>
            <a:r>
              <a:rPr lang="en-US" sz="1400"/>
              <a:t>. The prediction result is instantly displayed showing either</a:t>
            </a:r>
            <a:r>
              <a:rPr lang="en-US" sz="1500"/>
              <a:t> </a:t>
            </a:r>
            <a:r>
              <a:rPr b="1" i="1" lang="en-US" sz="1500"/>
              <a:t>safe</a:t>
            </a:r>
            <a:r>
              <a:rPr lang="en-US" sz="1400"/>
              <a:t>  or</a:t>
            </a:r>
            <a:r>
              <a:rPr lang="en-US" sz="1500"/>
              <a:t> </a:t>
            </a:r>
            <a:r>
              <a:rPr b="1" i="1" lang="en-US" sz="1500"/>
              <a:t>phishing </a:t>
            </a:r>
            <a:endParaRPr sz="1500"/>
          </a:p>
        </p:txBody>
      </p:sp>
      <p:grpSp>
        <p:nvGrpSpPr>
          <p:cNvPr id="483" name="Google Shape;483;p49"/>
          <p:cNvGrpSpPr/>
          <p:nvPr/>
        </p:nvGrpSpPr>
        <p:grpSpPr>
          <a:xfrm>
            <a:off x="683594" y="-2246866"/>
            <a:ext cx="11327568" cy="6548700"/>
            <a:chOff x="683594" y="-2246866"/>
            <a:chExt cx="11327568" cy="6548700"/>
          </a:xfrm>
        </p:grpSpPr>
        <p:grpSp>
          <p:nvGrpSpPr>
            <p:cNvPr id="484" name="Google Shape;484;p49"/>
            <p:cNvGrpSpPr/>
            <p:nvPr/>
          </p:nvGrpSpPr>
          <p:grpSpPr>
            <a:xfrm>
              <a:off x="683594" y="-2246866"/>
              <a:ext cx="11327568" cy="6548700"/>
              <a:chOff x="683594" y="-2246866"/>
              <a:chExt cx="11327568" cy="6548700"/>
            </a:xfrm>
          </p:grpSpPr>
          <p:grpSp>
            <p:nvGrpSpPr>
              <p:cNvPr id="485" name="Google Shape;485;p49"/>
              <p:cNvGrpSpPr/>
              <p:nvPr/>
            </p:nvGrpSpPr>
            <p:grpSpPr>
              <a:xfrm>
                <a:off x="683594" y="-2246866"/>
                <a:ext cx="5359061" cy="6548700"/>
                <a:chOff x="683594" y="-2246866"/>
                <a:chExt cx="5359061" cy="6548700"/>
              </a:xfrm>
            </p:grpSpPr>
            <p:sp>
              <p:nvSpPr>
                <p:cNvPr id="486" name="Google Shape;486;p49"/>
                <p:cNvSpPr/>
                <p:nvPr/>
              </p:nvSpPr>
              <p:spPr>
                <a:xfrm rot="5400000">
                  <a:off x="66494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487" name="Google Shape;487;p49"/>
                <p:cNvSpPr/>
                <p:nvPr/>
              </p:nvSpPr>
              <p:spPr>
                <a:xfrm>
                  <a:off x="5951755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8" name="Google Shape;488;p49"/>
              <p:cNvGrpSpPr/>
              <p:nvPr/>
            </p:nvGrpSpPr>
            <p:grpSpPr>
              <a:xfrm flipH="1">
                <a:off x="6652101" y="-2246866"/>
                <a:ext cx="5359061" cy="6548700"/>
                <a:chOff x="2105019" y="-2246866"/>
                <a:chExt cx="5359061" cy="6548700"/>
              </a:xfrm>
            </p:grpSpPr>
            <p:sp>
              <p:nvSpPr>
                <p:cNvPr id="489" name="Google Shape;489;p49"/>
                <p:cNvSpPr/>
                <p:nvPr/>
              </p:nvSpPr>
              <p:spPr>
                <a:xfrm rot="5400000">
                  <a:off x="1487919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490" name="Google Shape;490;p49"/>
                <p:cNvSpPr/>
                <p:nvPr/>
              </p:nvSpPr>
              <p:spPr>
                <a:xfrm>
                  <a:off x="7373180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91" name="Google Shape;491;p49"/>
            <p:cNvGrpSpPr/>
            <p:nvPr/>
          </p:nvGrpSpPr>
          <p:grpSpPr>
            <a:xfrm>
              <a:off x="4054629" y="1601002"/>
              <a:ext cx="4661742" cy="1882115"/>
              <a:chOff x="667575" y="2154275"/>
              <a:chExt cx="4661742" cy="1882115"/>
            </a:xfrm>
          </p:grpSpPr>
          <p:grpSp>
            <p:nvGrpSpPr>
              <p:cNvPr id="492" name="Google Shape;492;p49"/>
              <p:cNvGrpSpPr/>
              <p:nvPr/>
            </p:nvGrpSpPr>
            <p:grpSpPr>
              <a:xfrm>
                <a:off x="667575" y="3741670"/>
                <a:ext cx="4661742" cy="294720"/>
                <a:chOff x="667575" y="3817870"/>
                <a:chExt cx="4661742" cy="294720"/>
              </a:xfrm>
            </p:grpSpPr>
            <p:sp>
              <p:nvSpPr>
                <p:cNvPr id="493" name="Google Shape;493;p49"/>
                <p:cNvSpPr/>
                <p:nvPr/>
              </p:nvSpPr>
              <p:spPr>
                <a:xfrm>
                  <a:off x="667575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-US" sz="10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4. Feature Extractor</a:t>
                  </a:r>
                  <a:endParaRPr b="0" i="0" sz="10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49"/>
                <p:cNvSpPr/>
                <p:nvPr/>
              </p:nvSpPr>
              <p:spPr>
                <a:xfrm>
                  <a:off x="2265396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5. ML Prediction</a:t>
                  </a:r>
                  <a:endParaRPr b="1" i="0" sz="9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49"/>
                <p:cNvSpPr/>
                <p:nvPr/>
              </p:nvSpPr>
              <p:spPr>
                <a:xfrm>
                  <a:off x="3863217" y="382549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6. Results</a:t>
                  </a:r>
                  <a:endParaRPr b="1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50"/>
                    <a:buFont typeface="Arial"/>
                    <a:buNone/>
                  </a:pPr>
                  <a:r>
                    <a:t/>
                  </a:r>
                  <a:endParaRPr b="0" i="0" sz="750" u="none" cap="none" strike="noStrike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grpSp>
            <p:nvGrpSpPr>
              <p:cNvPr id="496" name="Google Shape;496;p49"/>
              <p:cNvGrpSpPr/>
              <p:nvPr/>
            </p:nvGrpSpPr>
            <p:grpSpPr>
              <a:xfrm>
                <a:off x="1466486" y="2947972"/>
                <a:ext cx="3063921" cy="287100"/>
                <a:chOff x="1365667" y="3100372"/>
                <a:chExt cx="3063921" cy="287100"/>
              </a:xfrm>
            </p:grpSpPr>
            <p:sp>
              <p:nvSpPr>
                <p:cNvPr id="497" name="Google Shape;497;p49"/>
                <p:cNvSpPr/>
                <p:nvPr/>
              </p:nvSpPr>
              <p:spPr>
                <a:xfrm>
                  <a:off x="1365667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50"/>
                    <a:buFont typeface="Arial"/>
                    <a:buNone/>
                  </a:pPr>
                  <a:r>
                    <a:rPr b="1" i="0" lang="en-US" sz="950" u="none" cap="none" strike="noStrike">
                      <a:solidFill>
                        <a:schemeClr val="dk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2. Pre-filtering</a:t>
                  </a:r>
                  <a:endParaRPr b="1" i="0" sz="95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49"/>
                <p:cNvSpPr/>
                <p:nvPr/>
              </p:nvSpPr>
              <p:spPr>
                <a:xfrm>
                  <a:off x="2963488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3. Tokenization</a:t>
                  </a:r>
                  <a:endParaRPr b="0" i="0" sz="750" u="none" cap="none" strike="noStrike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sp>
            <p:nvSpPr>
              <p:cNvPr id="499" name="Google Shape;499;p49"/>
              <p:cNvSpPr/>
              <p:nvPr/>
            </p:nvSpPr>
            <p:spPr>
              <a:xfrm>
                <a:off x="2265396" y="2154275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en-US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1. URL Input </a:t>
                </a:r>
                <a:endParaRPr b="0" i="0" sz="750" u="none" cap="none" strike="noStrike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grpSp>
          <p:nvGrpSpPr>
            <p:cNvPr id="500" name="Google Shape;500;p49"/>
            <p:cNvGrpSpPr/>
            <p:nvPr/>
          </p:nvGrpSpPr>
          <p:grpSpPr>
            <a:xfrm>
              <a:off x="7134238" y="1460038"/>
              <a:ext cx="543525" cy="265250"/>
              <a:chOff x="3195113" y="380063"/>
              <a:chExt cx="543525" cy="265250"/>
            </a:xfrm>
          </p:grpSpPr>
          <p:cxnSp>
            <p:nvCxnSpPr>
              <p:cNvPr id="501" name="Google Shape;501;p49"/>
              <p:cNvCxnSpPr/>
              <p:nvPr/>
            </p:nvCxnSpPr>
            <p:spPr>
              <a:xfrm flipH="1" rot="10800000">
                <a:off x="3195113" y="380063"/>
                <a:ext cx="208200" cy="141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49"/>
              <p:cNvCxnSpPr/>
              <p:nvPr/>
            </p:nvCxnSpPr>
            <p:spPr>
              <a:xfrm flipH="1" rot="10800000">
                <a:off x="3211238" y="435525"/>
                <a:ext cx="52740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49"/>
              <p:cNvCxnSpPr/>
              <p:nvPr/>
            </p:nvCxnSpPr>
            <p:spPr>
              <a:xfrm flipH="1" rot="10800000">
                <a:off x="3232763" y="634513"/>
                <a:ext cx="258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04" name="Google Shape;504;p49"/>
          <p:cNvGrpSpPr/>
          <p:nvPr/>
        </p:nvGrpSpPr>
        <p:grpSpPr>
          <a:xfrm>
            <a:off x="2679581" y="672990"/>
            <a:ext cx="1605973" cy="270488"/>
            <a:chOff x="308517" y="1555007"/>
            <a:chExt cx="1986607" cy="270488"/>
          </a:xfrm>
        </p:grpSpPr>
        <p:sp>
          <p:nvSpPr>
            <p:cNvPr id="505" name="Google Shape;505;p4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/>
          <p:nvPr>
            <p:ph type="title"/>
          </p:nvPr>
        </p:nvSpPr>
        <p:spPr>
          <a:xfrm>
            <a:off x="228600" y="256925"/>
            <a:ext cx="48036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 &amp; PERFORMANCE</a:t>
            </a:r>
            <a:endParaRPr/>
          </a:p>
        </p:txBody>
      </p:sp>
      <p:sp>
        <p:nvSpPr>
          <p:cNvPr id="512" name="Google Shape;512;p50"/>
          <p:cNvSpPr/>
          <p:nvPr/>
        </p:nvSpPr>
        <p:spPr>
          <a:xfrm>
            <a:off x="542692" y="1070517"/>
            <a:ext cx="7062439" cy="3345366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C093FF"/>
              </a:gs>
              <a:gs pos="100000">
                <a:srgbClr val="D4A6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Accuracy: 96.55%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Precision: 0.97 | Recall: 0.91 | F1-Score: 0.94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Prediction Speed: &lt;100ms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Features: 350,840 URL patterns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4572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</a:rPr>
              <a:t>Safe: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youtube.com, github.com</a:t>
            </a:r>
            <a:endParaRPr i="1"/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1400" u="none" cap="none" strike="noStrike">
                <a:solidFill>
                  <a:schemeClr val="lt1"/>
                </a:solidFill>
              </a:rPr>
              <a:t>Phishing: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login.alibaba.com/wp-admin/login.jsp.php</a:t>
            </a:r>
            <a:endParaRPr b="0" i="1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 txBox="1"/>
          <p:nvPr>
            <p:ph type="title"/>
          </p:nvPr>
        </p:nvSpPr>
        <p:spPr>
          <a:xfrm>
            <a:off x="444190" y="2140878"/>
            <a:ext cx="4803600" cy="861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/>
              <a:t>Demo…..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23" name="Google Shape;523;p52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524" name="Google Shape;524;p52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Laiba Saleem</a:t>
            </a: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